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5" r:id="rId1"/>
  </p:sldMasterIdLst>
  <p:sldIdLst>
    <p:sldId id="256" r:id="rId2"/>
    <p:sldId id="257" r:id="rId3"/>
    <p:sldId id="258" r:id="rId4"/>
  </p:sldIdLst>
  <p:sldSz cx="6858000" cy="9906000" type="A4"/>
  <p:notesSz cx="7099300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 snapToGrid="0">
      <p:cViewPr varScale="1">
        <p:scale>
          <a:sx n="84" d="100"/>
          <a:sy n="84" d="100"/>
        </p:scale>
        <p:origin x="1992" y="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3251200" y="1689900"/>
            <a:ext cx="3611126" cy="7213270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770467"/>
            <a:ext cx="4616035" cy="4512735"/>
          </a:xfrm>
        </p:spPr>
        <p:txBody>
          <a:bodyPr anchor="b">
            <a:normAutofit/>
          </a:bodyPr>
          <a:lstStyle>
            <a:lvl1pPr algn="l">
              <a:defRPr sz="3300">
                <a:effectLst/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050" y="5552254"/>
            <a:ext cx="3715688" cy="2763895"/>
          </a:xfrm>
        </p:spPr>
        <p:txBody>
          <a:bodyPr anchor="t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5F9-E31A-4F3C-9B5C-8675640C5097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E00A-8374-4F56-BD33-4130BC323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5428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400050" y="770467"/>
            <a:ext cx="6057900" cy="4512733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571502" y="5552252"/>
            <a:ext cx="5460999" cy="6604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5F9-E31A-4F3C-9B5C-8675640C5097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E00A-8374-4F56-BD33-4130BC323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0656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70467"/>
            <a:ext cx="6057900" cy="4182533"/>
          </a:xfrm>
        </p:spPr>
        <p:txBody>
          <a:bodyPr anchor="ctr">
            <a:normAutofit/>
          </a:bodyPr>
          <a:lstStyle>
            <a:lvl1pPr algn="l">
              <a:defRPr sz="21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5943600"/>
            <a:ext cx="4787664" cy="27516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5F9-E31A-4F3C-9B5C-8675640C5097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E00A-8374-4F56-BD33-4130BC323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3073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70467"/>
            <a:ext cx="5144840" cy="4182533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00101" y="4953000"/>
            <a:ext cx="4801850" cy="697089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212657"/>
            <a:ext cx="4786771" cy="2482610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5F9-E31A-4F3C-9B5C-8675640C5097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E00A-8374-4F56-BD33-4130BC3237DC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171451" y="10264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999091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26181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4953000"/>
            <a:ext cx="4786771" cy="2451800"/>
          </a:xfrm>
        </p:spPr>
        <p:txBody>
          <a:bodyPr anchor="b">
            <a:normAutofit/>
          </a:bodyPr>
          <a:lstStyle>
            <a:lvl1pPr algn="l">
              <a:defRPr sz="21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7414305"/>
            <a:ext cx="4787664" cy="1280961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5F9-E31A-4F3C-9B5C-8675640C5097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E00A-8374-4F56-BD33-4130BC323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43448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 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13" y="770467"/>
            <a:ext cx="5144840" cy="4182533"/>
          </a:xfrm>
        </p:spPr>
        <p:txBody>
          <a:bodyPr anchor="ctr">
            <a:normAutofit/>
          </a:bodyPr>
          <a:lstStyle>
            <a:lvl1pPr algn="l">
              <a:defRPr sz="2100" b="0" cap="all">
                <a:solidFill>
                  <a:schemeClr val="tx1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613400"/>
            <a:ext cx="4786771" cy="151647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7154334"/>
            <a:ext cx="4786770" cy="154093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5F9-E31A-4F3C-9B5C-8675640C5097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E00A-8374-4F56-BD33-4130BC3237DC}" type="slidenum">
              <a:rPr lang="fr-FR" smtClean="0"/>
              <a:t>‹N°›</a:t>
            </a:fld>
            <a:endParaRPr lang="fr-FR"/>
          </a:p>
        </p:txBody>
      </p:sp>
      <p:sp>
        <p:nvSpPr>
          <p:cNvPr id="14" name="TextBox 13"/>
          <p:cNvSpPr txBox="1"/>
          <p:nvPr/>
        </p:nvSpPr>
        <p:spPr>
          <a:xfrm>
            <a:off x="171451" y="10264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772151" y="3999091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383802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rai ou fau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770467"/>
            <a:ext cx="5644244" cy="418253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100" b="0" dirty="0"/>
            </a:lvl1pPr>
          </a:lstStyle>
          <a:p>
            <a:pPr marL="0" lvl="0"/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00050" y="5674549"/>
            <a:ext cx="4786771" cy="12107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fr-FR" smtClean="0"/>
              <a:t>Modifiez les styles du texte du masque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0" y="6885285"/>
            <a:ext cx="4786770" cy="180998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5F9-E31A-4F3C-9B5C-8675640C5097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E00A-8374-4F56-BD33-4130BC323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789047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 algn="l">
              <a:defRPr sz="21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1" y="770468"/>
            <a:ext cx="4916150" cy="544219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5F9-E31A-4F3C-9B5C-8675640C5097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E00A-8374-4F56-BD33-4130BC323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95987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24804" y="770467"/>
            <a:ext cx="1533146" cy="6383867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0050" y="770467"/>
            <a:ext cx="4387509" cy="7924800"/>
          </a:xfrm>
        </p:spPr>
        <p:txBody>
          <a:bodyPr vert="eaVert" anchor="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5F9-E31A-4F3C-9B5C-8675640C5097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E00A-8374-4F56-BD33-4130BC323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0148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1" y="770467"/>
            <a:ext cx="4916150" cy="5442190"/>
          </a:xfrm>
        </p:spPr>
        <p:txBody>
          <a:bodyPr anchor="ctr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5F9-E31A-4F3C-9B5C-8675640C5097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E00A-8374-4F56-BD33-4130BC323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8075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0" y="2861733"/>
            <a:ext cx="4801851" cy="3350919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6481704"/>
            <a:ext cx="4801850" cy="2213563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bg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5F9-E31A-4F3C-9B5C-8675640C5097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E00A-8374-4F56-BD33-4130BC323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603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400051" y="770467"/>
            <a:ext cx="2962475" cy="5442186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3496771" y="770466"/>
            <a:ext cx="2961179" cy="5429956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5F9-E31A-4F3C-9B5C-8675640C5097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E00A-8374-4F56-BD33-4130BC323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604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1501" y="770467"/>
            <a:ext cx="2787650" cy="880533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050" y="1651001"/>
            <a:ext cx="2959100" cy="4561652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1263" y="818622"/>
            <a:ext cx="2823038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96772" y="1651000"/>
            <a:ext cx="2967529" cy="4549422"/>
          </a:xfrm>
        </p:spPr>
        <p:txBody>
          <a:bodyPr anchor="t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5F9-E31A-4F3C-9B5C-8675640C5097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E00A-8374-4F56-BD33-4130BC323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693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5F9-E31A-4F3C-9B5C-8675640C5097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E00A-8374-4F56-BD33-4130BC323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343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5F9-E31A-4F3C-9B5C-8675640C5097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E00A-8374-4F56-BD33-4130BC323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59511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0" y="770467"/>
            <a:ext cx="2400300" cy="2201333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050" y="770467"/>
            <a:ext cx="3329066" cy="7924800"/>
          </a:xfrm>
        </p:spPr>
        <p:txBody>
          <a:bodyPr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0" y="3191937"/>
            <a:ext cx="2400300" cy="302071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5F9-E31A-4F3C-9B5C-8675640C5097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E00A-8374-4F56-BD33-4130BC323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3285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1850" y="2091267"/>
            <a:ext cx="2672444" cy="16510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71500" y="1320800"/>
            <a:ext cx="2460731" cy="693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372021" y="3962400"/>
            <a:ext cx="2673167" cy="3008489"/>
          </a:xfrm>
        </p:spPr>
        <p:txBody>
          <a:bodyPr anchor="t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4D5F9-E31A-4F3C-9B5C-8675640C5097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0050" y="8915401"/>
            <a:ext cx="4358793" cy="527403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EBE00A-8374-4F56-BD33-4130BC323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5463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5003006" y="5625631"/>
            <a:ext cx="1852842" cy="384010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00051" y="6493934"/>
            <a:ext cx="4916150" cy="220133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051" y="770468"/>
            <a:ext cx="4916150" cy="54421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72684" y="8915405"/>
            <a:ext cx="900347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624D5F9-E31A-4F3C-9B5C-8675640C5097}" type="datetimeFigureOut">
              <a:rPr lang="fr-FR" smtClean="0"/>
              <a:t>04/03/2024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0050" y="8915401"/>
            <a:ext cx="4358793" cy="527403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5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30820" y="8057803"/>
            <a:ext cx="642680" cy="9676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1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7EBE00A-8374-4F56-BD33-4130BC3237D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2628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96" r:id="rId1"/>
    <p:sldLayoutId id="2147483797" r:id="rId2"/>
    <p:sldLayoutId id="2147483798" r:id="rId3"/>
    <p:sldLayoutId id="2147483799" r:id="rId4"/>
    <p:sldLayoutId id="2147483800" r:id="rId5"/>
    <p:sldLayoutId id="2147483801" r:id="rId6"/>
    <p:sldLayoutId id="2147483802" r:id="rId7"/>
    <p:sldLayoutId id="2147483803" r:id="rId8"/>
    <p:sldLayoutId id="2147483804" r:id="rId9"/>
    <p:sldLayoutId id="2147483805" r:id="rId10"/>
    <p:sldLayoutId id="2147483806" r:id="rId11"/>
    <p:sldLayoutId id="2147483807" r:id="rId12"/>
    <p:sldLayoutId id="2147483808" r:id="rId13"/>
    <p:sldLayoutId id="2147483809" r:id="rId14"/>
    <p:sldLayoutId id="2147483810" r:id="rId15"/>
    <p:sldLayoutId id="2147483811" r:id="rId16"/>
    <p:sldLayoutId id="2147483812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5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3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2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spcAft>
          <a:spcPts val="45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05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christine.tranchant@chru-strasbourg.fr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t="6114"/>
          <a:stretch/>
        </p:blipFill>
        <p:spPr>
          <a:xfrm>
            <a:off x="741960" y="3591675"/>
            <a:ext cx="5758859" cy="3480805"/>
          </a:xfrm>
          <a:prstGeom prst="rect">
            <a:avLst/>
          </a:prstGeom>
        </p:spPr>
      </p:pic>
      <p:pic>
        <p:nvPicPr>
          <p:cNvPr id="5" name="Image 4" descr="SFMA 1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240" y="279649"/>
            <a:ext cx="1525485" cy="998644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362473" y="1832596"/>
            <a:ext cx="42104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Journées de la SOFMA </a:t>
            </a:r>
          </a:p>
          <a:p>
            <a:pPr algn="ctr"/>
            <a:r>
              <a:rPr lang="fr-FR" sz="28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 et 08 novembre 2024</a:t>
            </a:r>
            <a:endParaRPr lang="fr-FR" sz="28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28111" y="7538898"/>
            <a:ext cx="3978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u="sng" dirty="0" smtClean="0"/>
              <a:t>Avec le soutien institutionnel de </a:t>
            </a:r>
            <a:r>
              <a:rPr lang="fr-FR" sz="1600" i="1" dirty="0" smtClean="0"/>
              <a:t>:</a:t>
            </a:r>
            <a:endParaRPr lang="fr-FR" sz="1600" i="1" dirty="0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833" y="250404"/>
            <a:ext cx="1552202" cy="813553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1864925" y="2803905"/>
            <a:ext cx="320550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---</a:t>
            </a:r>
          </a:p>
          <a:p>
            <a:pPr algn="ctr"/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Palais des Congrès </a:t>
            </a:r>
          </a:p>
          <a:p>
            <a:pPr algn="ctr"/>
            <a:r>
              <a:rPr lang="fr-FR" sz="2400" b="1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STRASBOURG</a:t>
            </a:r>
          </a:p>
          <a:p>
            <a:pPr algn="ctr"/>
            <a:endParaRPr lang="fr-FR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20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2000" b="1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fr-FR" sz="2000" b="1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20082" y="8799979"/>
            <a:ext cx="22124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400" b="1" i="1" u="sng" dirty="0" err="1" smtClean="0">
                <a:solidFill>
                  <a:schemeClr val="accent6">
                    <a:lumMod val="75000"/>
                  </a:schemeClr>
                </a:solidFill>
              </a:rPr>
              <a:t>Pré-programme</a:t>
            </a:r>
            <a:endParaRPr lang="fr-FR" sz="2400" b="1" i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7389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72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7516" y="6673819"/>
            <a:ext cx="5420783" cy="10772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pPr marL="285750" indent="-285750" defTabSz="342900">
              <a:spcBef>
                <a:spcPct val="0"/>
              </a:spcBef>
              <a:buFont typeface="Wingdings" panose="05000000000000000000" pitchFamily="2" charset="2"/>
              <a:buChar char="Ø"/>
            </a:pPr>
            <a:r>
              <a:rPr lang="fr-FR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Epidémiologie de la maladie de parkinson</a:t>
            </a:r>
            <a:endParaRPr lang="fr-FR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defTabSz="342900">
              <a:spcBef>
                <a:spcPct val="0"/>
              </a:spcBef>
            </a:pPr>
            <a:r>
              <a:rPr lang="fr-FR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	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7518" y="1055353"/>
            <a:ext cx="4760785" cy="318875"/>
          </a:xfrm>
        </p:spPr>
        <p:txBody>
          <a:bodyPr>
            <a:noAutofit/>
          </a:bodyPr>
          <a:lstStyle/>
          <a:p>
            <a:r>
              <a:rPr lang="fr-FR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10h-10h30</a:t>
            </a:r>
            <a:r>
              <a:rPr lang="fr-FR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ACCUEIL</a:t>
            </a:r>
            <a:endParaRPr lang="fr-FR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7518" y="1561367"/>
            <a:ext cx="5379637" cy="32063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10h30 – 12h30 : Réunions parallèles </a:t>
            </a:r>
            <a:endParaRPr lang="fr-FR" sz="1600" dirty="0"/>
          </a:p>
        </p:txBody>
      </p:sp>
      <p:sp>
        <p:nvSpPr>
          <p:cNvPr id="12" name="Rectangle 11"/>
          <p:cNvSpPr/>
          <p:nvPr/>
        </p:nvSpPr>
        <p:spPr>
          <a:xfrm>
            <a:off x="184370" y="4191124"/>
            <a:ext cx="5372785" cy="38915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13h30 </a:t>
            </a:r>
            <a:r>
              <a:rPr lang="fr-FR" sz="1600" dirty="0"/>
              <a:t>– </a:t>
            </a:r>
            <a:r>
              <a:rPr lang="fr-FR" sz="1600" dirty="0" smtClean="0"/>
              <a:t>14h30 </a:t>
            </a:r>
            <a:r>
              <a:rPr lang="fr-FR" sz="1600" dirty="0"/>
              <a:t>: Temps d’échange entre les différents  acteurs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61914" y="1974436"/>
            <a:ext cx="40257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Clr>
                <a:schemeClr val="accent6">
                  <a:lumMod val="75000"/>
                </a:schemeClr>
              </a:buClr>
              <a:buFont typeface="Courier New" panose="02070309020205020404" pitchFamily="49" charset="0"/>
              <a:buChar char="o"/>
            </a:pPr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Centres experts Parkinson </a:t>
            </a:r>
            <a:endParaRPr lang="fr-FR" sz="16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Neuropsychologues des CEP</a:t>
            </a:r>
            <a:endParaRPr lang="fr-FR" sz="16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Infirmières des CEP</a:t>
            </a:r>
            <a:endParaRPr lang="fr-FR" sz="1600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Courier New" panose="02070309020205020404" pitchFamily="49" charset="0"/>
              <a:buChar char="o"/>
            </a:pPr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Orthophonistes </a:t>
            </a:r>
          </a:p>
          <a:p>
            <a:pPr marL="285750" indent="-285750" algn="just">
              <a:lnSpc>
                <a:spcPct val="150000"/>
              </a:lnSpc>
              <a:buClr>
                <a:srgbClr val="0070C0"/>
              </a:buClr>
              <a:buFont typeface="Courier New" panose="02070309020205020404" pitchFamily="49" charset="0"/>
              <a:buChar char="o"/>
            </a:pPr>
            <a:endParaRPr lang="fr-FR" sz="16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25514" y="5916966"/>
            <a:ext cx="5372785" cy="36413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15h30 – 17h00 : SESSION SCIENTIFIQUE </a:t>
            </a:r>
            <a:endParaRPr lang="fr-FR" sz="1600" dirty="0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1245343" y="3621323"/>
            <a:ext cx="3505737" cy="31887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fr-FR"/>
            </a:defPPr>
            <a:lvl1pPr algn="ctr" defTabSz="342900">
              <a:spcBef>
                <a:spcPct val="0"/>
              </a:spcBef>
              <a:buNone/>
              <a:defRPr sz="1600" b="1" cap="all">
                <a:ln w="3175" cmpd="sng">
                  <a:noFill/>
                </a:ln>
                <a:solidFill>
                  <a:schemeClr val="accent6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/>
              <a:t>PAUSE DEJEUNER / 12h30-13h30 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77515" y="6317323"/>
            <a:ext cx="564139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Intervention : à déterminer</a:t>
            </a:r>
            <a:endParaRPr lang="fr-FR" sz="16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77516" y="7168613"/>
            <a:ext cx="5372785" cy="36413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17h00 – 18h40 : Session Vidéos CMA</a:t>
            </a:r>
            <a:endParaRPr lang="fr-FR" sz="1600" dirty="0"/>
          </a:p>
        </p:txBody>
      </p:sp>
      <p:sp>
        <p:nvSpPr>
          <p:cNvPr id="19" name="Rectangle 18"/>
          <p:cNvSpPr/>
          <p:nvPr/>
        </p:nvSpPr>
        <p:spPr>
          <a:xfrm>
            <a:off x="225514" y="8161423"/>
            <a:ext cx="6175169" cy="4885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73050" indent="-273050" algn="just">
              <a:buFont typeface="Wingdings" panose="05000000000000000000" pitchFamily="2" charset="2"/>
              <a:buChar char="Ø"/>
            </a:pPr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Présentation</a:t>
            </a:r>
            <a:r>
              <a:rPr lang="fr-FR" sz="1600" dirty="0" smtClean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fr-FR" sz="1600" dirty="0" smtClean="0">
                <a:solidFill>
                  <a:schemeClr val="accent1">
                    <a:lumMod val="50000"/>
                  </a:schemeClr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vidéos</a:t>
            </a:r>
            <a:endParaRPr lang="fr-FR" sz="1463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-731342" algn="just"/>
            <a:r>
              <a:rPr lang="fr-FR" sz="975" dirty="0"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endParaRPr lang="fr-FR" sz="1463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ZoneTexte 19"/>
          <p:cNvSpPr txBox="1"/>
          <p:nvPr/>
        </p:nvSpPr>
        <p:spPr>
          <a:xfrm>
            <a:off x="184370" y="7734044"/>
            <a:ext cx="41919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Animation : E Flamand-Roze (Paris) </a:t>
            </a:r>
            <a:endParaRPr lang="fr-FR" sz="16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71706" y="132953"/>
            <a:ext cx="468545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Jeudi 07 Novembre</a:t>
            </a:r>
            <a:endParaRPr lang="fr-FR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77517" y="4849999"/>
            <a:ext cx="5372785" cy="38915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14h30 </a:t>
            </a:r>
            <a:r>
              <a:rPr lang="fr-FR" sz="1600" dirty="0"/>
              <a:t>– </a:t>
            </a:r>
            <a:r>
              <a:rPr lang="fr-FR" sz="1600" dirty="0" smtClean="0"/>
              <a:t>15h00 </a:t>
            </a:r>
            <a:r>
              <a:rPr lang="fr-FR" sz="1600" dirty="0"/>
              <a:t>: </a:t>
            </a:r>
            <a:r>
              <a:rPr lang="fr-FR" sz="1600" dirty="0" smtClean="0"/>
              <a:t>SYMPOSIUM (à déterminer)</a:t>
            </a:r>
            <a:endParaRPr lang="fr-FR" sz="1600" dirty="0"/>
          </a:p>
        </p:txBody>
      </p:sp>
      <p:sp>
        <p:nvSpPr>
          <p:cNvPr id="5" name="ZoneTexte 4"/>
          <p:cNvSpPr txBox="1"/>
          <p:nvPr/>
        </p:nvSpPr>
        <p:spPr>
          <a:xfrm>
            <a:off x="726763" y="5402943"/>
            <a:ext cx="42742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42900">
              <a:spcBef>
                <a:spcPct val="0"/>
              </a:spcBef>
            </a:pPr>
            <a:r>
              <a:rPr lang="fr-FR" sz="1600" b="1" cap="all" dirty="0" smtClean="0">
                <a:ln w="3175" cmpd="sng">
                  <a:noFill/>
                </a:ln>
                <a:solidFill>
                  <a:schemeClr val="accent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PAUSE CAFE – VISITE DES STANDS </a:t>
            </a:r>
            <a:endParaRPr lang="fr-FR" sz="1600" b="1" cap="all" dirty="0">
              <a:ln w="3175" cmpd="sng">
                <a:noFill/>
              </a:ln>
              <a:solidFill>
                <a:schemeClr val="accent6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838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2060"/>
            </a:gs>
            <a:gs pos="82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7518" y="1055353"/>
            <a:ext cx="4760785" cy="318875"/>
          </a:xfrm>
        </p:spPr>
        <p:txBody>
          <a:bodyPr>
            <a:noAutofit/>
          </a:bodyPr>
          <a:lstStyle/>
          <a:p>
            <a:r>
              <a:rPr lang="fr-FR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8h00-8h30</a:t>
            </a:r>
            <a:r>
              <a:rPr lang="fr-FR" sz="16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: </a:t>
            </a:r>
            <a:r>
              <a:rPr lang="fr-FR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ACCUEIL</a:t>
            </a:r>
            <a:endParaRPr lang="fr-FR" sz="16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77518" y="1561367"/>
            <a:ext cx="6033277" cy="320634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JOURNEE SCIENTIFIQUE </a:t>
            </a:r>
            <a:endParaRPr lang="fr-FR" sz="1600" dirty="0"/>
          </a:p>
        </p:txBody>
      </p:sp>
      <p:sp>
        <p:nvSpPr>
          <p:cNvPr id="16" name="Titre 1"/>
          <p:cNvSpPr txBox="1">
            <a:spLocks/>
          </p:cNvSpPr>
          <p:nvPr/>
        </p:nvSpPr>
        <p:spPr>
          <a:xfrm>
            <a:off x="177517" y="3962211"/>
            <a:ext cx="6026425" cy="31887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fr-FR"/>
            </a:defPPr>
            <a:lvl1pPr algn="ctr" defTabSz="342900">
              <a:spcBef>
                <a:spcPct val="0"/>
              </a:spcBef>
              <a:buNone/>
              <a:defRPr sz="1600" b="1" cap="all">
                <a:ln w="3175" cmpd="sng">
                  <a:noFill/>
                </a:ln>
                <a:solidFill>
                  <a:schemeClr val="accent6"/>
                </a:solidFill>
                <a:effectLst/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fr-FR" dirty="0" smtClean="0"/>
              <a:t>PAUSE </a:t>
            </a:r>
            <a:r>
              <a:rPr lang="fr-FR" dirty="0"/>
              <a:t>- </a:t>
            </a:r>
            <a:r>
              <a:rPr lang="fr-FR" dirty="0" err="1"/>
              <a:t>cafe</a:t>
            </a:r>
            <a:r>
              <a:rPr lang="fr-FR" dirty="0"/>
              <a:t> – visite des stands 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177517" y="5019353"/>
            <a:ext cx="540388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Modérateurs : à déterminer</a:t>
            </a:r>
            <a:endParaRPr lang="fr-FR" sz="16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11240" y="4468152"/>
            <a:ext cx="6026425" cy="364135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600" dirty="0" smtClean="0"/>
              <a:t>11h00 – 13h00 : Communications Originales</a:t>
            </a:r>
            <a:endParaRPr lang="fr-FR" sz="1600" dirty="0"/>
          </a:p>
        </p:txBody>
      </p:sp>
      <p:sp>
        <p:nvSpPr>
          <p:cNvPr id="21" name="Rectangle 20"/>
          <p:cNvSpPr/>
          <p:nvPr/>
        </p:nvSpPr>
        <p:spPr>
          <a:xfrm>
            <a:off x="422867" y="132953"/>
            <a:ext cx="5583131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r-F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Vendredi 08 Novembre</a:t>
            </a:r>
            <a:endParaRPr lang="fr-FR" sz="4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38112" y="1915247"/>
            <a:ext cx="49644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Modérateurs : à déterminer</a:t>
            </a:r>
            <a:endParaRPr lang="fr-FR" sz="1600" b="1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84370" y="2269638"/>
            <a:ext cx="608016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chemeClr val="accent6">
                    <a:lumMod val="50000"/>
                  </a:schemeClr>
                </a:solidFill>
              </a:rPr>
              <a:t>8h30-09h30  : </a:t>
            </a:r>
            <a:r>
              <a:rPr lang="fr-FR" sz="1600" dirty="0">
                <a:solidFill>
                  <a:schemeClr val="accent6">
                    <a:lumMod val="50000"/>
                  </a:schemeClr>
                </a:solidFill>
              </a:rPr>
              <a:t>sélection des 3 publications les plus marquantes du réseau NS-PARK</a:t>
            </a: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b="1" dirty="0">
                <a:solidFill>
                  <a:schemeClr val="accent6">
                    <a:lumMod val="50000"/>
                  </a:schemeClr>
                </a:solidFill>
              </a:rPr>
              <a:t>9h30-10h00 : </a:t>
            </a:r>
            <a:r>
              <a:rPr lang="fr-FR" sz="1600" dirty="0" smtClean="0">
                <a:solidFill>
                  <a:schemeClr val="accent6">
                    <a:lumMod val="50000"/>
                  </a:schemeClr>
                </a:solidFill>
              </a:rPr>
              <a:t>Conférence à déterminer </a:t>
            </a:r>
            <a:endParaRPr lang="fr-FR" sz="1600" dirty="0">
              <a:solidFill>
                <a:schemeClr val="accent6">
                  <a:lumMod val="50000"/>
                </a:schemeClr>
              </a:solidFill>
            </a:endParaRPr>
          </a:p>
          <a:p>
            <a:pPr marL="285750" lvl="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fr-FR" sz="1600" b="1" dirty="0" smtClean="0">
                <a:solidFill>
                  <a:schemeClr val="accent6">
                    <a:lumMod val="50000"/>
                  </a:schemeClr>
                </a:solidFill>
              </a:rPr>
              <a:t>10h00-10h30 </a:t>
            </a:r>
            <a:r>
              <a:rPr lang="fr-FR" sz="1600" dirty="0" smtClean="0">
                <a:solidFill>
                  <a:schemeClr val="accent6">
                    <a:lumMod val="50000"/>
                  </a:schemeClr>
                </a:solidFill>
              </a:rPr>
              <a:t>: Conférence à déterminer</a:t>
            </a:r>
            <a:endParaRPr lang="fr-FR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302917"/>
              </p:ext>
            </p:extLst>
          </p:nvPr>
        </p:nvGraphicFramePr>
        <p:xfrm>
          <a:off x="421216" y="5570554"/>
          <a:ext cx="5782726" cy="31165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782726"/>
              </a:tblGrid>
              <a:tr h="0">
                <a:tc>
                  <a:txBody>
                    <a:bodyPr/>
                    <a:lstStyle/>
                    <a:p>
                      <a:pPr algn="ctr">
                        <a:spcBef>
                          <a:spcPts val="750"/>
                        </a:spcBef>
                        <a:spcAft>
                          <a:spcPts val="750"/>
                        </a:spcAft>
                      </a:pPr>
                      <a:r>
                        <a:rPr lang="fr-FR" sz="16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Appel à </a:t>
                      </a:r>
                      <a:r>
                        <a:rPr lang="fr-FR" sz="16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communications !!!</a:t>
                      </a:r>
                      <a:endParaRPr lang="fr-FR" sz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238125" marR="238125" marT="76200" marB="76200" anchor="ctr">
                    <a:solidFill>
                      <a:schemeClr val="tx2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lvl="0" indent="0" algn="l" defTabSz="914400" rtl="0" eaLnBrk="1" latinLnBrk="0" hangingPunct="1">
                        <a:lnSpc>
                          <a:spcPts val="1575"/>
                        </a:lnSpc>
                        <a:spcBef>
                          <a:spcPts val="750"/>
                        </a:spcBef>
                        <a:spcAft>
                          <a:spcPts val="75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Cette</a:t>
                      </a:r>
                      <a:r>
                        <a:rPr lang="fr-FR" sz="16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session </a:t>
                      </a:r>
                      <a:r>
                        <a:rPr lang="fr-F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sera </a:t>
                      </a:r>
                      <a:r>
                        <a:rPr lang="fr-FR" sz="16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consacrée à des communications libres de 15 minutes </a:t>
                      </a:r>
                      <a:r>
                        <a:rPr lang="fr-F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et </a:t>
                      </a:r>
                      <a:r>
                        <a:rPr lang="fr-FR" sz="16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sera l’occasion de présenter les travaux originaux de plusieurs  équipes  françaises dans le domaine des pathologies du mouvement..</a:t>
                      </a:r>
                    </a:p>
                    <a:p>
                      <a:pPr marL="0" lvl="0" indent="0" algn="l" defTabSz="914400" rtl="0" eaLnBrk="1" latinLnBrk="0" hangingPunct="1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16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Vous pouvez nous soumettre vos propositions (Titre, auteurs, abstract de quelques lignes- résumé en anglais autorisé) </a:t>
                      </a:r>
                      <a:r>
                        <a:rPr lang="fr-FR" sz="1600" u="sng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jusqu'au 30 juin 2024 </a:t>
                      </a:r>
                      <a:r>
                        <a:rPr lang="fr-FR" sz="1600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via le site SOFMA ou à l’adresse mail </a:t>
                      </a:r>
                      <a:r>
                        <a:rPr lang="fr-FR" sz="1600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suivante </a:t>
                      </a:r>
                      <a:r>
                        <a:rPr lang="fr-F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christine.tranchant@chru-strasbourg.fr</a:t>
                      </a:r>
                      <a:r>
                        <a:rPr lang="fr-FR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fr-FR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lvl="0" indent="-285750" algn="l" defTabSz="914400" rtl="0" eaLnBrk="1" latinLnBrk="0" hangingPunct="1"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endParaRPr lang="fr-FR" sz="1400" i="1" kern="1200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lvl="0" indent="0" algn="l" defTabSz="914400" rtl="0" eaLnBrk="1" latinLnBrk="0" hangingPunct="1"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fr-FR" sz="1400" i="1" kern="12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NB</a:t>
                      </a:r>
                      <a:r>
                        <a:rPr lang="fr-FR" sz="1400" i="1" kern="120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 : Les auteurs des communications retenus pourront être pris en charge (déplacement et leur hébergement).</a:t>
                      </a:r>
                    </a:p>
                  </a:txBody>
                  <a:tcPr marL="238125" marR="238125" marT="95250" marB="95250" anchor="ctr"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1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ecteur">
  <a:themeElements>
    <a:clrScheme name="Bleu vert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ecteur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409</TotalTime>
  <Words>161</Words>
  <Application>Microsoft Office PowerPoint</Application>
  <PresentationFormat>Format A4 (210 x 297 mm)</PresentationFormat>
  <Paragraphs>45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2" baseType="lpstr">
      <vt:lpstr>Arial</vt:lpstr>
      <vt:lpstr>Calibri</vt:lpstr>
      <vt:lpstr>Calibri Light</vt:lpstr>
      <vt:lpstr>Comic Sans MS</vt:lpstr>
      <vt:lpstr>Courier New</vt:lpstr>
      <vt:lpstr>Times New Roman</vt:lpstr>
      <vt:lpstr>Wingdings</vt:lpstr>
      <vt:lpstr>Wingdings 3</vt:lpstr>
      <vt:lpstr>Secteur</vt:lpstr>
      <vt:lpstr>Présentation PowerPoint</vt:lpstr>
      <vt:lpstr>10h-10h30 : ACCUEIL</vt:lpstr>
      <vt:lpstr>8h00-8h30 : ACCUEIL</vt:lpstr>
    </vt:vector>
  </TitlesOfParts>
  <Company>CHU de Clermont-Fd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Serre Helene</dc:creator>
  <cp:lastModifiedBy>Serre Helene</cp:lastModifiedBy>
  <cp:revision>30</cp:revision>
  <cp:lastPrinted>2023-10-13T16:04:10Z</cp:lastPrinted>
  <dcterms:created xsi:type="dcterms:W3CDTF">2023-10-03T07:55:35Z</dcterms:created>
  <dcterms:modified xsi:type="dcterms:W3CDTF">2024-03-04T14:54:45Z</dcterms:modified>
</cp:coreProperties>
</file>